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72" r:id="rId3"/>
    <p:sldId id="260" r:id="rId4"/>
    <p:sldId id="262" r:id="rId5"/>
    <p:sldId id="275" r:id="rId6"/>
    <p:sldId id="291" r:id="rId7"/>
    <p:sldId id="278" r:id="rId8"/>
    <p:sldId id="282" r:id="rId9"/>
    <p:sldId id="285" r:id="rId10"/>
    <p:sldId id="283" r:id="rId11"/>
    <p:sldId id="281" r:id="rId12"/>
    <p:sldId id="276" r:id="rId13"/>
    <p:sldId id="286" r:id="rId14"/>
    <p:sldId id="279" r:id="rId15"/>
    <p:sldId id="287" r:id="rId16"/>
    <p:sldId id="288" r:id="rId17"/>
    <p:sldId id="277" r:id="rId18"/>
    <p:sldId id="269" r:id="rId19"/>
    <p:sldId id="270" r:id="rId20"/>
    <p:sldId id="266" r:id="rId21"/>
    <p:sldId id="267" r:id="rId22"/>
    <p:sldId id="292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9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4" autoAdjust="0"/>
    <p:restoredTop sz="94374" autoAdjust="0"/>
  </p:normalViewPr>
  <p:slideViewPr>
    <p:cSldViewPr>
      <p:cViewPr>
        <p:scale>
          <a:sx n="66" d="100"/>
          <a:sy n="66" d="100"/>
        </p:scale>
        <p:origin x="-147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BA2D31-28FA-4787-AE9D-6AC16B4F95BC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F9CD0-0AD5-4DD5-947E-305F6022D3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8229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A7719-1938-4DB4-9B04-824E82ACE245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D24AD-DF78-4C17-939E-263C93E7D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7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A7719-1938-4DB4-9B04-824E82ACE245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D24AD-DF78-4C17-939E-263C93E7D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30372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A7719-1938-4DB4-9B04-824E82ACE245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D24AD-DF78-4C17-939E-263C93E7D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A7719-1938-4DB4-9B04-824E82ACE245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D24AD-DF78-4C17-939E-263C93E7D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2850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A7719-1938-4DB4-9B04-824E82ACE245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D24AD-DF78-4C17-939E-263C93E7D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88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E4BF6-0E3F-4B29-B750-B5164BFF06BA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C327D-FF90-4DB4-8576-79DE047BB0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04226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B82A8-B622-4E0D-A226-2462BA1D09B1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B7F31-0DC9-4D81-BC14-DA8BB2FFD2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4276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637B1-8B7D-4DC3-A1CA-5B06CCD0BBFE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C49A6-423E-4C02-96C3-2D3635481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44969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3BCB8-1FD5-44F0-940F-958A1FF69F45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B33B2-DD18-4C87-AC59-CB1FBA61DB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0044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F8BCC-C1E1-435E-B290-8D746FC9BE9A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D3E9A-B608-45F0-85CE-D545CD2038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4159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C3A4A-0C6A-4D52-9D53-8BF40EC785A3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9FF88-8044-464E-8799-B2ECB9F64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2090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8B8A7-6889-4D2D-8597-1BE48B5CD326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6678D-0B84-4A77-AA28-585FE039A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1031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9F991-6251-41EE-83AA-E43F4BCE8125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EB083-1B50-44CD-BB6E-2C04715A7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45177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1BFAC-E8FA-47FD-9B0D-3EC0E723BAAD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C7FC0-B417-4D9B-8DDC-678AC2D819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9669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8F799-DB94-4134-B13C-CA16EC0A2868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0E459-DC38-4FD6-AA9D-02CCBD5D63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5950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2A7719-1938-4DB4-9B04-824E82ACE245}" type="datetimeFigureOut">
              <a:rPr lang="ru-RU" smtClean="0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BD24AD-DF78-4C17-939E-263C93E7D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492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6347713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7697B"/>
                </a:solidFill>
                <a:latin typeface="Calibri" pitchFamily="34" charset="0"/>
              </a:rPr>
              <a:t/>
            </a:r>
            <a:br>
              <a:rPr lang="en-US" b="1" dirty="0">
                <a:solidFill>
                  <a:srgbClr val="27697B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332656"/>
            <a:ext cx="6842722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Опыт работы детского сада по взаимодействию с семьями воспитанников в условиях ФГОС ДО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8711" y="5867482"/>
            <a:ext cx="44644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МБДОУ детский сад №9 </a:t>
            </a:r>
          </a:p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16"/>
          <a:stretch/>
        </p:blipFill>
        <p:spPr>
          <a:xfrm>
            <a:off x="1821662" y="1741752"/>
            <a:ext cx="4441545" cy="3972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9173310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проект КУКЛА\фото кукла\20171102_094750.jpg"/>
          <p:cNvPicPr>
            <a:picLocks noChangeAspect="1" noChangeArrowheads="1"/>
          </p:cNvPicPr>
          <p:nvPr/>
        </p:nvPicPr>
        <p:blipFill>
          <a:blip r:embed="rId2" cstate="print"/>
          <a:srcRect l="8294"/>
          <a:stretch>
            <a:fillRect/>
          </a:stretch>
        </p:blipFill>
        <p:spPr bwMode="auto">
          <a:xfrm>
            <a:off x="591521" y="3429000"/>
            <a:ext cx="3748518" cy="2304256"/>
          </a:xfrm>
          <a:prstGeom prst="rect">
            <a:avLst/>
          </a:prstGeom>
          <a:noFill/>
        </p:spPr>
      </p:pic>
      <p:pic>
        <p:nvPicPr>
          <p:cNvPr id="7" name="Picture 4" descr="C:\Users\Пользователь\Desktop\проект КУКЛА\фото кукла\20171102_095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21934" y="1912107"/>
            <a:ext cx="4887238" cy="2755060"/>
          </a:xfrm>
          <a:prstGeom prst="rect">
            <a:avLst/>
          </a:prstGeom>
          <a:noFill/>
        </p:spPr>
      </p:pic>
      <p:pic>
        <p:nvPicPr>
          <p:cNvPr id="1026" name="Picture 2" descr="E:\воспитатель2020\фото\20171102_094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85794"/>
            <a:ext cx="3801702" cy="21431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3" cy="1320800"/>
          </a:xfrm>
        </p:spPr>
        <p:txBody>
          <a:bodyPr/>
          <a:lstStyle/>
          <a:p>
            <a:r>
              <a:rPr lang="ru-RU" dirty="0" smtClean="0"/>
              <a:t>Родительское собрание «Кукла в гостях у ребенка»</a:t>
            </a:r>
            <a:endParaRPr lang="ru-RU" dirty="0"/>
          </a:p>
        </p:txBody>
      </p:sp>
      <p:pic>
        <p:nvPicPr>
          <p:cNvPr id="3076" name="Picture 4" descr="C:\Users\Пользователь\Desktop\проект КУКЛА\фото кукла\20171103_173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01"/>
          <a:stretch>
            <a:fillRect/>
          </a:stretch>
        </p:blipFill>
        <p:spPr bwMode="auto">
          <a:xfrm>
            <a:off x="251520" y="1412776"/>
            <a:ext cx="3826173" cy="2319282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проект КУКЛА\фото кукла\20171103_173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4087550" cy="2304256"/>
          </a:xfrm>
          <a:prstGeom prst="rect">
            <a:avLst/>
          </a:prstGeom>
          <a:noFill/>
        </p:spPr>
      </p:pic>
      <p:pic>
        <p:nvPicPr>
          <p:cNvPr id="10" name="Picture 3" descr="C:\Users\Пользователь\Desktop\проект КУКЛА\фото кукла\20171103_173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783502" cy="2348880"/>
          </a:xfrm>
          <a:prstGeom prst="rect">
            <a:avLst/>
          </a:prstGeom>
          <a:noFill/>
        </p:spPr>
      </p:pic>
      <p:pic>
        <p:nvPicPr>
          <p:cNvPr id="11" name="Picture 6" descr="C:\Users\Пользователь\Desktop\проект КУКЛА\фото кукла\20171114_113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21088"/>
            <a:ext cx="4111347" cy="23176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этап. Основной (содержательный).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4166" y="1959744"/>
            <a:ext cx="6347714" cy="3456384"/>
          </a:xfrm>
        </p:spPr>
        <p:txBody>
          <a:bodyPr/>
          <a:lstStyle/>
          <a:p>
            <a:r>
              <a:rPr lang="ru-RU" dirty="0" smtClean="0"/>
              <a:t>Запуск проекта «Кукла в гостях у ребенка»</a:t>
            </a:r>
          </a:p>
          <a:p>
            <a:r>
              <a:rPr lang="ru-RU" dirty="0" smtClean="0"/>
              <a:t>Организация календаря</a:t>
            </a:r>
          </a:p>
          <a:p>
            <a:r>
              <a:rPr lang="ru-RU" dirty="0" smtClean="0"/>
              <a:t>Игра в куклы в детском саду и дома</a:t>
            </a:r>
          </a:p>
          <a:p>
            <a:r>
              <a:rPr lang="ru-RU" dirty="0" smtClean="0"/>
              <a:t>Рассказы о пребывании куклы в гостях, рассматривание подарков и т.д.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Беседы с детьми, находящимися в трудном положении перед приглашением куклы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Беседы с их родителями </a:t>
            </a:r>
          </a:p>
          <a:p>
            <a:r>
              <a:rPr lang="ru-RU" dirty="0" smtClean="0"/>
              <a:t>Разучивание песен, танцев, слушание стихов о куклах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посещений.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Пользователь\Desktop\проект КУКЛА\фото кукла\20171121_091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8" y="1718636"/>
            <a:ext cx="2594249" cy="460197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87" y="3573016"/>
            <a:ext cx="4835230" cy="272574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Подарки, впечатления… </a:t>
            </a:r>
            <a:endParaRPr lang="ru-RU" dirty="0"/>
          </a:p>
        </p:txBody>
      </p:sp>
      <p:pic>
        <p:nvPicPr>
          <p:cNvPr id="8" name="Picture 5" descr="C:\Users\Пользователь\Desktop\проект КУКЛА\фото кукла\20171114_093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280841" cy="2413219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проект КУКЛА\фото кукла\20171114_094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2952328" cy="5237173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проект КУКЛА\фото кукла\20171109_114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9"/>
            <a:ext cx="4280841" cy="2454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ользователь\Desktop\проект КУКЛА\фото кукла\20171123_080200.jpg"/>
          <p:cNvPicPr>
            <a:picLocks noChangeAspect="1" noChangeArrowheads="1"/>
          </p:cNvPicPr>
          <p:nvPr/>
        </p:nvPicPr>
        <p:blipFill rotWithShape="1">
          <a:blip r:embed="rId2" cstate="print"/>
          <a:srcRect t="13405"/>
          <a:stretch/>
        </p:blipFill>
        <p:spPr bwMode="auto">
          <a:xfrm>
            <a:off x="323528" y="332656"/>
            <a:ext cx="2151415" cy="330485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7151"/>
            <a:ext cx="2268252" cy="3240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76" y="3294919"/>
            <a:ext cx="2471190" cy="3294920"/>
          </a:xfrm>
          <a:prstGeom prst="rect">
            <a:avLst/>
          </a:prstGeom>
        </p:spPr>
      </p:pic>
      <p:pic>
        <p:nvPicPr>
          <p:cNvPr id="5" name="Picture 2" descr="C:\Users\Пользователь\Desktop\проект КУКЛА\фото кукла\20171121_080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3614" y="3294919"/>
            <a:ext cx="2058477" cy="3294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в куклы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40"/>
          <a:stretch/>
        </p:blipFill>
        <p:spPr>
          <a:xfrm>
            <a:off x="4427984" y="836712"/>
            <a:ext cx="2664296" cy="380399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2690124" cy="3586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257550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Трансляция впечатлений в группе, переходящая в</a:t>
            </a:r>
            <a:r>
              <a:rPr lang="ru-RU" dirty="0"/>
              <a:t> </a:t>
            </a:r>
            <a:r>
              <a:rPr lang="ru-RU" dirty="0" smtClean="0"/>
              <a:t>трансляцию опыта вне группы</a:t>
            </a:r>
          </a:p>
          <a:p>
            <a:r>
              <a:rPr lang="ru-RU" dirty="0" smtClean="0"/>
              <a:t>Презентация проекта на разных уровнях:</a:t>
            </a:r>
          </a:p>
          <a:p>
            <a:pPr marL="0" indent="0">
              <a:buNone/>
            </a:pPr>
            <a:r>
              <a:rPr lang="ru-RU" dirty="0" smtClean="0"/>
              <a:t>Дети: старшая группа</a:t>
            </a:r>
          </a:p>
          <a:p>
            <a:pPr marL="0" indent="0">
              <a:buNone/>
            </a:pPr>
            <a:r>
              <a:rPr lang="ru-RU" dirty="0" smtClean="0"/>
              <a:t>Педагоги: городская или краевая площадка  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для семьи… интервью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/>
          <a:lstStyle/>
          <a:p>
            <a:r>
              <a:rPr lang="ru-RU" dirty="0" smtClean="0"/>
              <a:t>Реакция семей однозначно положительная</a:t>
            </a:r>
          </a:p>
          <a:p>
            <a:r>
              <a:rPr lang="ru-RU" dirty="0" smtClean="0"/>
              <a:t>Впечатления мальчиков</a:t>
            </a:r>
          </a:p>
          <a:p>
            <a:r>
              <a:rPr lang="ru-RU" dirty="0" smtClean="0"/>
              <a:t>Впечатления девочек</a:t>
            </a:r>
          </a:p>
          <a:p>
            <a:r>
              <a:rPr lang="ru-RU" dirty="0" smtClean="0"/>
              <a:t>Особенные случаи (семья </a:t>
            </a:r>
            <a:r>
              <a:rPr lang="ru-RU" dirty="0" err="1" smtClean="0"/>
              <a:t>Бердюгиных</a:t>
            </a:r>
            <a:r>
              <a:rPr lang="ru-RU" dirty="0" smtClean="0"/>
              <a:t>, семья </a:t>
            </a:r>
            <a:r>
              <a:rPr lang="ru-RU" dirty="0" err="1" smtClean="0"/>
              <a:t>Павлиновых</a:t>
            </a:r>
            <a:r>
              <a:rPr lang="ru-RU" dirty="0" smtClean="0"/>
              <a:t>, семья </a:t>
            </a:r>
            <a:r>
              <a:rPr lang="ru-RU" dirty="0" err="1" smtClean="0"/>
              <a:t>Лосоноговых</a:t>
            </a:r>
            <a:r>
              <a:rPr lang="ru-RU" dirty="0" smtClean="0"/>
              <a:t>, семья </a:t>
            </a:r>
            <a:r>
              <a:rPr lang="ru-RU" dirty="0" err="1" smtClean="0"/>
              <a:t>Суминовых</a:t>
            </a:r>
            <a:r>
              <a:rPr lang="ru-RU" dirty="0" smtClean="0"/>
              <a:t>, семья Яковлевых)</a:t>
            </a:r>
          </a:p>
          <a:p>
            <a:r>
              <a:rPr lang="ru-RU" dirty="0" smtClean="0"/>
              <a:t>Интерес к </a:t>
            </a:r>
            <a:r>
              <a:rPr lang="ru-RU" dirty="0" smtClean="0"/>
              <a:t>проекту высок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163764"/>
            <a:ext cx="4619522" cy="2578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683373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Педагогическая значимость проекта для детей в период </a:t>
            </a:r>
            <a:r>
              <a:rPr lang="ru-RU" dirty="0" err="1" smtClean="0"/>
              <a:t>предшколы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Воспитательные задачи</a:t>
            </a:r>
          </a:p>
          <a:p>
            <a:r>
              <a:rPr lang="ru-RU" dirty="0" smtClean="0"/>
              <a:t>Образовательные задачи</a:t>
            </a:r>
          </a:p>
          <a:p>
            <a:r>
              <a:rPr lang="ru-RU" dirty="0" smtClean="0"/>
              <a:t>Форма взаимодействия детей между собой</a:t>
            </a:r>
          </a:p>
          <a:p>
            <a:r>
              <a:rPr lang="ru-RU" dirty="0" smtClean="0"/>
              <a:t>Актуальность проекта (оправданность рисков, решение задач проекта)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9815606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63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Острые углы в образовательном пространстве ДОУ.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7200799" cy="46805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 главе любого взаимодействия взрослых  должны лежать интересы ребенка, создание условий для освоения им образовательной программы адекватными возрасту и индивидуальным  возможностям способами. (темы, выходящие за рамки Программы осваиваются, а основной материал  - нет)</a:t>
            </a:r>
          </a:p>
          <a:p>
            <a:r>
              <a:rPr lang="ru-RU" dirty="0" smtClean="0"/>
              <a:t>Воспитатели склонны идеализировать  свои представления об образовании отрываясь  от реальной ситуации в разных семьях , критиковать педагогические возможности и воспитательные методы семей. Но родители воспринимают их как данность и не видят проблем. (односторонняя трансляция педагогических рекомендаций, педагоги и родители не слышат друг друга)</a:t>
            </a:r>
          </a:p>
          <a:p>
            <a:r>
              <a:rPr lang="ru-RU" dirty="0" smtClean="0"/>
              <a:t>Методы вовлечения родителей в образовательный процесс должны быть актуальными для современной информационной ситуации, учитывающие интересы и потребности   семей, (дефицит ситуации успеха для всех семей)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274769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образовательной среды в группе (как это увидели педагоги группы)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Календарь посещений </a:t>
            </a:r>
          </a:p>
          <a:p>
            <a:r>
              <a:rPr lang="ru-RU" dirty="0" smtClean="0"/>
              <a:t>Обновление кукольного уголка (порядок в уголке)</a:t>
            </a:r>
          </a:p>
          <a:p>
            <a:r>
              <a:rPr lang="ru-RU" dirty="0" smtClean="0"/>
              <a:t>Подарки для куклы (атрибуты для развития сюжетно-ролевой игры)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0066301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Речевое взаимодействие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Взаимодействие  с членами </a:t>
            </a:r>
            <a:r>
              <a:rPr lang="ru-RU" dirty="0" smtClean="0"/>
              <a:t>семьи в процессе неизбежной совместной деятельности</a:t>
            </a:r>
            <a:endParaRPr lang="ru-RU" dirty="0"/>
          </a:p>
          <a:p>
            <a:r>
              <a:rPr lang="ru-RU" dirty="0" smtClean="0"/>
              <a:t>Рассказ ребенка о том, как кукла гостила (монологическая речь)</a:t>
            </a:r>
          </a:p>
          <a:p>
            <a:r>
              <a:rPr lang="ru-RU" dirty="0" smtClean="0"/>
              <a:t>Беседы и рассуждения (диалогическая речь)</a:t>
            </a:r>
          </a:p>
          <a:p>
            <a:r>
              <a:rPr lang="ru-RU" dirty="0" smtClean="0"/>
              <a:t>Художественное слово, музыкальные номера, творчество</a:t>
            </a:r>
          </a:p>
          <a:p>
            <a:r>
              <a:rPr lang="ru-RU" dirty="0" smtClean="0"/>
              <a:t>Развитие общения через сюжетно-ролевую  игру (обогащение за счет пополнения атрибутов и обновления впечатлений)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190705481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4004"/>
            <a:ext cx="6995785" cy="9967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Педагогическая значимость для взаимодействия с родителями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491880" y="1628800"/>
            <a:ext cx="5474569" cy="455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Мы – куклы. Берите. И в дом свой несите.</a:t>
            </a:r>
            <a:br>
              <a:rPr lang="ru-RU" dirty="0" smtClean="0"/>
            </a:br>
            <a:r>
              <a:rPr lang="ru-RU" dirty="0" smtClean="0"/>
              <a:t>И пусть на столе, на стене, на диване</a:t>
            </a:r>
            <a:br>
              <a:rPr lang="ru-RU" dirty="0" smtClean="0"/>
            </a:br>
            <a:r>
              <a:rPr lang="ru-RU" dirty="0" smtClean="0"/>
              <a:t>Мы вам улыбнемся, когда захотите</a:t>
            </a:r>
            <a:br>
              <a:rPr lang="ru-RU" dirty="0" smtClean="0"/>
            </a:br>
            <a:r>
              <a:rPr lang="ru-RU" dirty="0" smtClean="0"/>
              <a:t>И, может, теплее кому-нибудь станет.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если кому-то однажды взгрустнется-</a:t>
            </a:r>
            <a:br>
              <a:rPr lang="ru-RU" dirty="0" smtClean="0"/>
            </a:br>
            <a:r>
              <a:rPr lang="ru-RU" dirty="0" smtClean="0"/>
              <a:t>Откройте нам то, что гнетет вашу душу.</a:t>
            </a:r>
            <a:br>
              <a:rPr lang="ru-RU" dirty="0" smtClean="0"/>
            </a:br>
            <a:r>
              <a:rPr lang="ru-RU" dirty="0" smtClean="0"/>
              <a:t>И кукла поймет, и щекой к вам прижмется,</a:t>
            </a:r>
            <a:br>
              <a:rPr lang="ru-RU" dirty="0" smtClean="0"/>
            </a:br>
            <a:r>
              <a:rPr lang="ru-RU" dirty="0" smtClean="0"/>
              <a:t>И, может быть, круг ваш печальный разрушит.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не обижайте, в нас спрятана сказка…</a:t>
            </a:r>
            <a:br>
              <a:rPr lang="ru-RU" dirty="0" smtClean="0"/>
            </a:br>
            <a:r>
              <a:rPr lang="ru-RU" dirty="0" smtClean="0"/>
              <a:t>В нас столько тепла и доверия к людям.</a:t>
            </a:r>
            <a:br>
              <a:rPr lang="ru-RU" dirty="0" smtClean="0"/>
            </a:br>
            <a:r>
              <a:rPr lang="ru-RU" dirty="0" smtClean="0"/>
              <a:t>И, может быть, кукла – всего только маска</a:t>
            </a:r>
            <a:br>
              <a:rPr lang="ru-RU" dirty="0" smtClean="0"/>
            </a:br>
            <a:r>
              <a:rPr lang="ru-RU" dirty="0" smtClean="0"/>
              <a:t>Мечты, о когда-то несбывшемся чуде…</a:t>
            </a:r>
          </a:p>
          <a:p>
            <a:pPr fontAlgn="auto"/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65" r="13741"/>
          <a:stretch/>
        </p:blipFill>
        <p:spPr>
          <a:xfrm>
            <a:off x="251520" y="1844824"/>
            <a:ext cx="3240360" cy="2533695"/>
          </a:xfrm>
        </p:spPr>
      </p:pic>
    </p:spTree>
    <p:extLst>
      <p:ext uri="{BB962C8B-B14F-4D97-AF65-F5344CB8AC3E}">
        <p14:creationId xmlns="" xmlns:p14="http://schemas.microsoft.com/office/powerpoint/2010/main" val="1082865989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76628"/>
            <a:ext cx="6347713" cy="73116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664" y="692696"/>
            <a:ext cx="6870671" cy="4104456"/>
          </a:xfrm>
        </p:spPr>
        <p:txBody>
          <a:bodyPr/>
          <a:lstStyle/>
          <a:p>
            <a:r>
              <a:rPr lang="ru-RU" dirty="0" smtClean="0"/>
              <a:t>Автор проекта </a:t>
            </a:r>
            <a:r>
              <a:rPr lang="ru-RU" sz="2400" dirty="0" smtClean="0"/>
              <a:t>Копылова Ольга Викторовна </a:t>
            </a:r>
            <a:r>
              <a:rPr lang="ru-RU" dirty="0" smtClean="0"/>
              <a:t>(старший воспитатель)</a:t>
            </a:r>
          </a:p>
          <a:p>
            <a:r>
              <a:rPr lang="ru-RU" dirty="0" smtClean="0"/>
              <a:t>Исполнители: </a:t>
            </a:r>
            <a:r>
              <a:rPr lang="ru-RU" sz="2400" dirty="0" smtClean="0"/>
              <a:t>Толмачева Юлия Александровна</a:t>
            </a:r>
          </a:p>
          <a:p>
            <a:pPr marL="0" indent="0">
              <a:buNone/>
            </a:pPr>
            <a:r>
              <a:rPr lang="ru-RU" sz="2400" dirty="0" smtClean="0"/>
              <a:t>                     Федоренко Юлия Евгеньевна</a:t>
            </a:r>
          </a:p>
          <a:p>
            <a:pPr marL="0" indent="0">
              <a:buNone/>
            </a:pPr>
            <a:r>
              <a:rPr lang="ru-RU" dirty="0" smtClean="0"/>
              <a:t>                             (воспитатели группы №4)</a:t>
            </a:r>
          </a:p>
          <a:p>
            <a:pPr marL="0" indent="0">
              <a:buNone/>
            </a:pPr>
            <a:r>
              <a:rPr lang="ru-RU" dirty="0" smtClean="0"/>
              <a:t>Участники: </a:t>
            </a:r>
            <a:r>
              <a:rPr lang="ru-RU" sz="2400" dirty="0" smtClean="0"/>
              <a:t>воспитанники и родители группы №4,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Пашинцева Светлана Викторовна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(</a:t>
            </a:r>
            <a:r>
              <a:rPr lang="ru-RU" dirty="0" smtClean="0"/>
              <a:t>музыкальный руководитель)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6085883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Проект «Кукла в гостях у ребенка»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2483768" y="1268760"/>
            <a:ext cx="6120680" cy="489654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</a:rPr>
              <a:t>Цель проекта</a:t>
            </a:r>
            <a:r>
              <a:rPr lang="ru-RU" altLang="ru-RU" sz="1800" dirty="0" smtClean="0"/>
              <a:t>: развитие образовательной среды старших дошкольников. Создание условий для освоения целевых ориентиров в целях успешной подготовки детей к школе.</a:t>
            </a:r>
          </a:p>
          <a:p>
            <a:pPr eaLnBrk="1" hangingPunct="1"/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</a:rPr>
              <a:t>Задачи: </a:t>
            </a:r>
          </a:p>
          <a:p>
            <a:pPr eaLnBrk="1" hangingPunct="1"/>
            <a:r>
              <a:rPr lang="ru-RU" altLang="ru-RU" sz="1800" dirty="0" smtClean="0"/>
              <a:t>Создание условий для интерактивного взаимодействия участников образовательного процесса</a:t>
            </a:r>
          </a:p>
          <a:p>
            <a:pPr eaLnBrk="1" hangingPunct="1"/>
            <a:r>
              <a:rPr lang="ru-RU" altLang="ru-RU" sz="1800" dirty="0" smtClean="0"/>
              <a:t>Объективная оценка образовательных и воспитательных возможностей куклы в современном игровом пространстве ДОУ и семьи</a:t>
            </a:r>
          </a:p>
          <a:p>
            <a:pPr eaLnBrk="1" hangingPunct="1"/>
            <a:r>
              <a:rPr lang="ru-RU" altLang="ru-RU" sz="1800" dirty="0" smtClean="0"/>
              <a:t>Создание условий для более тесного  взаимодействия ребенка с семьей в процессе практического участия в проекте.</a:t>
            </a:r>
          </a:p>
          <a:p>
            <a:pPr eaLnBrk="1" hangingPunct="1"/>
            <a:r>
              <a:rPr lang="ru-RU" altLang="ru-RU" sz="1800" dirty="0" smtClean="0"/>
              <a:t>Создание условий для развития речевой среды (общение, речь и т.д.) в рамках годовой задачи ДОУ.</a:t>
            </a:r>
          </a:p>
          <a:p>
            <a:pPr eaLnBrk="1" hangingPunct="1"/>
            <a:endParaRPr lang="ru-RU" alt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0" y="1476375"/>
            <a:ext cx="2065158" cy="2753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2802437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912768" cy="1163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Возможные ожидания и риски от автора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5040560"/>
          </a:xfrm>
        </p:spPr>
        <p:txBody>
          <a:bodyPr/>
          <a:lstStyle/>
          <a:p>
            <a:r>
              <a:rPr lang="ru-RU" dirty="0" smtClean="0"/>
              <a:t>ОЖИДАНИЯ:</a:t>
            </a:r>
          </a:p>
          <a:p>
            <a:r>
              <a:rPr lang="ru-RU" dirty="0" smtClean="0"/>
              <a:t>Реализация поставленных целей</a:t>
            </a:r>
          </a:p>
          <a:p>
            <a:r>
              <a:rPr lang="ru-RU" dirty="0" smtClean="0"/>
              <a:t>РИСКИ:</a:t>
            </a:r>
          </a:p>
          <a:p>
            <a:r>
              <a:rPr lang="ru-RU" dirty="0" smtClean="0"/>
              <a:t>Со  времени первой реализации нашего проекта прошло около  6 лет (актуальность использования куклы видят только педагоги?)</a:t>
            </a:r>
          </a:p>
          <a:p>
            <a:r>
              <a:rPr lang="ru-RU" dirty="0" smtClean="0"/>
              <a:t>Современные  игрушки  от родителей получили высокую оценку образовательной ценности</a:t>
            </a:r>
          </a:p>
          <a:p>
            <a:r>
              <a:rPr lang="ru-RU" dirty="0" smtClean="0"/>
              <a:t>Смогут ли  сами педагоги принять  и продвигать идею проекта среди детей, создать условия для  того, чтобы дети увидели проблему?</a:t>
            </a:r>
          </a:p>
          <a:p>
            <a:r>
              <a:rPr lang="ru-RU" dirty="0" smtClean="0"/>
              <a:t>Уровень содействия в семье и поддержка интереса ребенка будет ли достаточной в таких условиях?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2107356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этап - подготовительный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6347714" cy="4844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Выставка любимых игрушек детей (сочинение об игрушке)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Беседа  с детьми о том, что ни одной куклы не оказалось среди любимых игрушек, о жизни кукол в группе, рассматривание кукольного уголка</a:t>
            </a:r>
          </a:p>
          <a:p>
            <a:pPr marL="0" indent="0">
              <a:buNone/>
            </a:pPr>
            <a:r>
              <a:rPr lang="ru-RU" dirty="0" smtClean="0"/>
              <a:t>Родительское собрание по мотивам выставки игрушек:</a:t>
            </a:r>
          </a:p>
          <a:p>
            <a:r>
              <a:rPr lang="ru-RU" dirty="0" err="1" smtClean="0"/>
              <a:t>Предшкольная</a:t>
            </a:r>
            <a:r>
              <a:rPr lang="ru-RU" dirty="0" smtClean="0"/>
              <a:t> подготовка. Ориентиры освоения Программы</a:t>
            </a:r>
          </a:p>
          <a:p>
            <a:r>
              <a:rPr lang="ru-RU" dirty="0" smtClean="0"/>
              <a:t>Место игрушки  жизни старшего дошкольника </a:t>
            </a:r>
          </a:p>
          <a:p>
            <a:r>
              <a:rPr lang="ru-RU" dirty="0" smtClean="0"/>
              <a:t>Качество игрушки</a:t>
            </a:r>
          </a:p>
          <a:p>
            <a:r>
              <a:rPr lang="ru-RU" dirty="0" smtClean="0"/>
              <a:t>Кукла в жизни современного дошкольника</a:t>
            </a:r>
          </a:p>
          <a:p>
            <a:pPr marL="0" indent="0">
              <a:buNone/>
            </a:pPr>
            <a:r>
              <a:rPr lang="ru-RU" dirty="0" smtClean="0"/>
              <a:t>Запуск проекта  с пояснением для родителей обязательных условий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/>
              <a:t>Условия реализации проекта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67544" y="1910687"/>
            <a:ext cx="8229600" cy="4525962"/>
          </a:xfrm>
        </p:spPr>
        <p:txBody>
          <a:bodyPr>
            <a:normAutofit/>
          </a:bodyPr>
          <a:lstStyle/>
          <a:p>
            <a:r>
              <a:rPr lang="ru-RU" altLang="ru-RU" sz="2000" dirty="0" smtClean="0"/>
              <a:t>Кукла гостит не более двух-трех дней.</a:t>
            </a:r>
          </a:p>
          <a:p>
            <a:r>
              <a:rPr lang="ru-RU" altLang="ru-RU" sz="2000" dirty="0" smtClean="0"/>
              <a:t>Обращаться с ней, как с гостем (показать свой дом, устроить место, где будет ночевать и т.д.)</a:t>
            </a:r>
          </a:p>
          <a:p>
            <a:r>
              <a:rPr lang="ru-RU" altLang="ru-RU" sz="2000" dirty="0" smtClean="0"/>
              <a:t>Кукла возвращается в группу с подарком (любым, на усмотрение семьи: сделанным своими руками ребенком, взрослыми и детьми вместе и т.д.)</a:t>
            </a:r>
          </a:p>
          <a:p>
            <a:r>
              <a:rPr lang="ru-RU" altLang="ru-RU" sz="2000" dirty="0" smtClean="0"/>
              <a:t>В группе ребенок рассказывает о том, как принимал гостя.</a:t>
            </a:r>
          </a:p>
          <a:p>
            <a:r>
              <a:rPr lang="ru-RU" altLang="ru-RU" sz="2000" dirty="0" smtClean="0"/>
              <a:t>В группе оборудовано место для подарков кукле, правила, возможность  и время  играть куклой и подарками обсуждается коллективно.</a:t>
            </a:r>
          </a:p>
        </p:txBody>
      </p:sp>
    </p:spTree>
    <p:extLst>
      <p:ext uri="{BB962C8B-B14F-4D97-AF65-F5344CB8AC3E}">
        <p14:creationId xmlns="" xmlns:p14="http://schemas.microsoft.com/office/powerpoint/2010/main" val="512861002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260648"/>
            <a:ext cx="6842721" cy="875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выставки «Игрушки- наши друзья»</a:t>
            </a:r>
            <a:endParaRPr lang="ru-RU" dirty="0"/>
          </a:p>
        </p:txBody>
      </p:sp>
      <p:pic>
        <p:nvPicPr>
          <p:cNvPr id="1026" name="Picture 2" descr="C:\Users\Пользователь\Desktop\проект КУКЛА\фото кукла\20171024_092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56" y="1772816"/>
            <a:ext cx="3321135" cy="1872208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проект КУКЛА\фото кукла\20171024_092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748" y="4005064"/>
            <a:ext cx="3528392" cy="1989045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проект КУКЛА\фото кукла\20171025_090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72816"/>
            <a:ext cx="3312372" cy="18672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46777" cy="1320800"/>
          </a:xfrm>
        </p:spPr>
        <p:txBody>
          <a:bodyPr/>
          <a:lstStyle/>
          <a:p>
            <a:r>
              <a:rPr lang="ru-RU" dirty="0" smtClean="0"/>
              <a:t>Сочинения о любимой игрушке</a:t>
            </a:r>
            <a:endParaRPr lang="ru-RU" dirty="0"/>
          </a:p>
        </p:txBody>
      </p:sp>
      <p:pic>
        <p:nvPicPr>
          <p:cNvPr id="2052" name="Picture 4" descr="C:\Users\Пользователь\Desktop\проект КУКЛА\фото кукла\20171101_154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682157" cy="2075726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проект КУКЛА\фото кукла\20171101_154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3586981" cy="2022073"/>
          </a:xfrm>
          <a:prstGeom prst="rect">
            <a:avLst/>
          </a:prstGeom>
          <a:noFill/>
        </p:spPr>
      </p:pic>
      <p:pic>
        <p:nvPicPr>
          <p:cNvPr id="11" name="Picture 4" descr="C:\Users\Пользователь\Desktop\проект КУКЛА\фото кукла\20171103_182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980728"/>
            <a:ext cx="4402237" cy="24816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Пользователь\Desktop\проект КУКЛА\фото кукла\20171102_092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3882" y="1622020"/>
            <a:ext cx="2764129" cy="4903324"/>
          </a:xfrm>
          <a:prstGeom prst="rect">
            <a:avLst/>
          </a:prstGeom>
          <a:noFill/>
        </p:spPr>
      </p:pic>
      <p:pic>
        <p:nvPicPr>
          <p:cNvPr id="13" name="Picture 2" descr="C:\Users\Пользователь\Desktop\проект КУКЛА\фото кукла\20171102_092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1628800"/>
            <a:ext cx="4108757" cy="2316211"/>
          </a:xfrm>
          <a:prstGeom prst="rect">
            <a:avLst/>
          </a:prstGeom>
          <a:noFill/>
        </p:spPr>
      </p:pic>
      <p:pic>
        <p:nvPicPr>
          <p:cNvPr id="14" name="Picture 2" descr="C:\Users\Пользователь\Desktop\проект КУКЛА\фото кукла\20171102_094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4149080"/>
            <a:ext cx="4215287" cy="237626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6347713" cy="1453728"/>
          </a:xfrm>
        </p:spPr>
        <p:txBody>
          <a:bodyPr/>
          <a:lstStyle/>
          <a:p>
            <a:r>
              <a:rPr lang="ru-RU" dirty="0" smtClean="0"/>
              <a:t>Как живется куклам в нашей группе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1021</TotalTime>
  <Words>806</Words>
  <Application>Microsoft Office PowerPoint</Application>
  <PresentationFormat>Экран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 </vt:lpstr>
      <vt:lpstr>Острые углы в образовательном пространстве ДОУ.</vt:lpstr>
      <vt:lpstr>Проект «Кукла в гостях у ребенка»</vt:lpstr>
      <vt:lpstr>Возможные ожидания и риски от автора проекта</vt:lpstr>
      <vt:lpstr>1этап - подготовительный </vt:lpstr>
      <vt:lpstr>Условия реализации проекта </vt:lpstr>
      <vt:lpstr>Организация выставки «Игрушки- наши друзья»</vt:lpstr>
      <vt:lpstr>Сочинения о любимой игрушке</vt:lpstr>
      <vt:lpstr>Как живется куклам в нашей группе</vt:lpstr>
      <vt:lpstr>Слайд 10</vt:lpstr>
      <vt:lpstr>Родительское собрание «Кукла в гостях у ребенка»</vt:lpstr>
      <vt:lpstr>2 этап. Основной (содержательный).</vt:lpstr>
      <vt:lpstr>Календарь посещений. </vt:lpstr>
      <vt:lpstr>Подарки, впечатления… </vt:lpstr>
      <vt:lpstr>Слайд 15</vt:lpstr>
      <vt:lpstr>Играем в куклы</vt:lpstr>
      <vt:lpstr>3 этап</vt:lpstr>
      <vt:lpstr>Кукла для семьи… интервью</vt:lpstr>
      <vt:lpstr>Педагогическая значимость проекта для детей в период предшколы</vt:lpstr>
      <vt:lpstr>Развитие образовательной среды в группе (как это увидели педагоги группы)</vt:lpstr>
      <vt:lpstr>Речевое взаимодействие</vt:lpstr>
      <vt:lpstr>Педагогическая значимость для взаимодействия с родителями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Кукла в гостях у ребенка</dc:title>
  <dc:creator>polynka</dc:creator>
  <cp:lastModifiedBy>Lenovo</cp:lastModifiedBy>
  <cp:revision>76</cp:revision>
  <dcterms:created xsi:type="dcterms:W3CDTF">2017-11-20T02:48:59Z</dcterms:created>
  <dcterms:modified xsi:type="dcterms:W3CDTF">2020-01-09T10:24:02Z</dcterms:modified>
</cp:coreProperties>
</file>